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0d42f69a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90d42f69a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0d42f69a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0d42f69a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0d42f69a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0d42f69a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90d42f69a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90d42f69a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0d42f69a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0d42f69a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fe60e45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fe60e45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0d42f69a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0d42f69a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0d42f69a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0d42f69a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909e1784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909e1784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09e1784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09e1784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90d42f69a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90d42f69a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90d42f69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90d42f69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0d42f69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0d42f69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0d42f69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0d42f69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0d42f69a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0d42f69a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90d42f69a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90d42f69a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lennar.com" TargetMode="External"/><Relationship Id="rId4" Type="http://schemas.openxmlformats.org/officeDocument/2006/relationships/hyperlink" Target="https://www.hochtief.de/we-build-berlin" TargetMode="External"/><Relationship Id="rId5" Type="http://schemas.openxmlformats.org/officeDocument/2006/relationships/hyperlink" Target="https://www.drhorton.com" TargetMode="External"/><Relationship Id="rId6" Type="http://schemas.openxmlformats.org/officeDocument/2006/relationships/hyperlink" Target="https://www.vinci-construction-projets.com/es/la-empresa/quienes-somos/" TargetMode="External"/><Relationship Id="rId7" Type="http://schemas.openxmlformats.org/officeDocument/2006/relationships/hyperlink" Target="https://www.diarioestrategia.cl/images/showid/332341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83675" y="277025"/>
            <a:ext cx="8520600" cy="1016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sz="2800">
                <a:highlight>
                  <a:srgbClr val="FFFFFF"/>
                </a:highlight>
              </a:rPr>
              <a:t>Portafolio de inversión de empresas de construcción</a:t>
            </a:r>
            <a:endParaRPr sz="2800"/>
          </a:p>
        </p:txBody>
      </p:sp>
      <p:sp>
        <p:nvSpPr>
          <p:cNvPr id="55" name="Google Shape;55;p13"/>
          <p:cNvSpPr txBox="1"/>
          <p:nvPr>
            <p:ph idx="1" type="subTitle"/>
          </p:nvPr>
        </p:nvSpPr>
        <p:spPr>
          <a:xfrm>
            <a:off x="311700" y="4323600"/>
            <a:ext cx="8520600" cy="8199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s-419"/>
              <a:t>José Manuel Ramírez </a:t>
            </a:r>
            <a:r>
              <a:rPr lang="es-419"/>
              <a:t>Araiza</a:t>
            </a:r>
            <a:endParaRPr/>
          </a:p>
          <a:p>
            <a:pPr indent="0" lvl="0" marL="0" rtl="0" algn="l">
              <a:spcBef>
                <a:spcPts val="0"/>
              </a:spcBef>
              <a:spcAft>
                <a:spcPts val="0"/>
              </a:spcAft>
              <a:buNone/>
            </a:pPr>
            <a:r>
              <a:rPr lang="es-419"/>
              <a:t>Jose Armando Borregui Vidrio</a:t>
            </a:r>
            <a:endParaRPr/>
          </a:p>
          <a:p>
            <a:pPr indent="0" lvl="0" marL="0" rtl="0" algn="l">
              <a:spcBef>
                <a:spcPts val="0"/>
              </a:spcBef>
              <a:spcAft>
                <a:spcPts val="0"/>
              </a:spcAft>
              <a:buNone/>
            </a:pPr>
            <a:r>
              <a:rPr lang="es-419"/>
              <a:t>Jonathan Misael Valencia Guerra</a:t>
            </a:r>
            <a:endParaRPr/>
          </a:p>
        </p:txBody>
      </p:sp>
      <p:pic>
        <p:nvPicPr>
          <p:cNvPr id="56" name="Google Shape;56;p13"/>
          <p:cNvPicPr preferRelativeResize="0"/>
          <p:nvPr/>
        </p:nvPicPr>
        <p:blipFill>
          <a:blip r:embed="rId3">
            <a:alphaModFix/>
          </a:blip>
          <a:stretch>
            <a:fillRect/>
          </a:stretch>
        </p:blipFill>
        <p:spPr>
          <a:xfrm>
            <a:off x="2362863" y="1418338"/>
            <a:ext cx="4762224" cy="2623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Modelo que representa el problema</a:t>
            </a:r>
            <a:endParaRPr/>
          </a:p>
        </p:txBody>
      </p:sp>
      <p:sp>
        <p:nvSpPr>
          <p:cNvPr id="123" name="Google Shape;123;p22"/>
          <p:cNvSpPr txBox="1"/>
          <p:nvPr>
            <p:ph idx="1" type="body"/>
          </p:nvPr>
        </p:nvSpPr>
        <p:spPr>
          <a:xfrm>
            <a:off x="4055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Función de rendimiento diario:</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419"/>
              <a:t>Media: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t>Desviación estándar:</a:t>
            </a:r>
            <a:endParaRPr/>
          </a:p>
        </p:txBody>
      </p:sp>
      <p:pic>
        <p:nvPicPr>
          <p:cNvPr id="124" name="Google Shape;124;p22"/>
          <p:cNvPicPr preferRelativeResize="0"/>
          <p:nvPr/>
        </p:nvPicPr>
        <p:blipFill rotWithShape="1">
          <a:blip r:embed="rId3">
            <a:alphaModFix/>
          </a:blip>
          <a:srcRect b="62400" l="62891" r="0" t="0"/>
          <a:stretch/>
        </p:blipFill>
        <p:spPr>
          <a:xfrm>
            <a:off x="3914050" y="1152475"/>
            <a:ext cx="2197975" cy="812975"/>
          </a:xfrm>
          <a:prstGeom prst="rect">
            <a:avLst/>
          </a:prstGeom>
          <a:noFill/>
          <a:ln>
            <a:noFill/>
          </a:ln>
        </p:spPr>
      </p:pic>
      <p:pic>
        <p:nvPicPr>
          <p:cNvPr id="125" name="Google Shape;125;p22"/>
          <p:cNvPicPr preferRelativeResize="0"/>
          <p:nvPr/>
        </p:nvPicPr>
        <p:blipFill rotWithShape="1">
          <a:blip r:embed="rId3">
            <a:alphaModFix/>
          </a:blip>
          <a:srcRect b="32229" l="69997" r="0" t="36738"/>
          <a:stretch/>
        </p:blipFill>
        <p:spPr>
          <a:xfrm>
            <a:off x="1615575" y="2100200"/>
            <a:ext cx="2298474" cy="867781"/>
          </a:xfrm>
          <a:prstGeom prst="rect">
            <a:avLst/>
          </a:prstGeom>
          <a:noFill/>
          <a:ln>
            <a:noFill/>
          </a:ln>
        </p:spPr>
      </p:pic>
      <p:pic>
        <p:nvPicPr>
          <p:cNvPr id="126" name="Google Shape;126;p22"/>
          <p:cNvPicPr preferRelativeResize="0"/>
          <p:nvPr/>
        </p:nvPicPr>
        <p:blipFill rotWithShape="1">
          <a:blip r:embed="rId3">
            <a:alphaModFix/>
          </a:blip>
          <a:srcRect b="1286" l="65451" r="5856" t="63551"/>
          <a:stretch/>
        </p:blipFill>
        <p:spPr>
          <a:xfrm>
            <a:off x="3116750" y="3280650"/>
            <a:ext cx="2298474" cy="1028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Histograma</a:t>
            </a:r>
            <a:endParaRPr/>
          </a:p>
        </p:txBody>
      </p:sp>
      <p:pic>
        <p:nvPicPr>
          <p:cNvPr id="132" name="Google Shape;132;p23"/>
          <p:cNvPicPr preferRelativeResize="0"/>
          <p:nvPr/>
        </p:nvPicPr>
        <p:blipFill>
          <a:blip r:embed="rId3">
            <a:alphaModFix/>
          </a:blip>
          <a:stretch>
            <a:fillRect/>
          </a:stretch>
        </p:blipFill>
        <p:spPr>
          <a:xfrm>
            <a:off x="2123888" y="445025"/>
            <a:ext cx="6053101" cy="462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3">
            <a:alphaModFix/>
          </a:blip>
          <a:stretch>
            <a:fillRect/>
          </a:stretch>
        </p:blipFill>
        <p:spPr>
          <a:xfrm>
            <a:off x="1479786" y="508862"/>
            <a:ext cx="5903022" cy="4125775"/>
          </a:xfrm>
          <a:prstGeom prst="rect">
            <a:avLst/>
          </a:prstGeom>
          <a:noFill/>
          <a:ln>
            <a:noFill/>
          </a:ln>
        </p:spPr>
      </p:pic>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Histograma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Gráfica</a:t>
            </a:r>
            <a:endParaRPr/>
          </a:p>
        </p:txBody>
      </p:sp>
      <p:pic>
        <p:nvPicPr>
          <p:cNvPr id="144" name="Google Shape;144;p25"/>
          <p:cNvPicPr preferRelativeResize="0"/>
          <p:nvPr/>
        </p:nvPicPr>
        <p:blipFill>
          <a:blip r:embed="rId3">
            <a:alphaModFix/>
          </a:blip>
          <a:stretch>
            <a:fillRect/>
          </a:stretch>
        </p:blipFill>
        <p:spPr>
          <a:xfrm>
            <a:off x="1919275" y="622925"/>
            <a:ext cx="5676626" cy="431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Gráfica</a:t>
            </a:r>
            <a:endParaRPr/>
          </a:p>
        </p:txBody>
      </p:sp>
      <p:pic>
        <p:nvPicPr>
          <p:cNvPr id="150" name="Google Shape;150;p26"/>
          <p:cNvPicPr preferRelativeResize="0"/>
          <p:nvPr/>
        </p:nvPicPr>
        <p:blipFill>
          <a:blip r:embed="rId3">
            <a:alphaModFix/>
          </a:blip>
          <a:stretch>
            <a:fillRect/>
          </a:stretch>
        </p:blipFill>
        <p:spPr>
          <a:xfrm>
            <a:off x="1893537" y="622950"/>
            <a:ext cx="5356926" cy="412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Características estadísticas</a:t>
            </a:r>
            <a:endParaRPr/>
          </a:p>
        </p:txBody>
      </p:sp>
      <p:pic>
        <p:nvPicPr>
          <p:cNvPr id="156" name="Google Shape;156;p27"/>
          <p:cNvPicPr preferRelativeResize="0"/>
          <p:nvPr/>
        </p:nvPicPr>
        <p:blipFill>
          <a:blip r:embed="rId3">
            <a:alphaModFix/>
          </a:blip>
          <a:stretch>
            <a:fillRect/>
          </a:stretch>
        </p:blipFill>
        <p:spPr>
          <a:xfrm>
            <a:off x="2003226" y="1263925"/>
            <a:ext cx="5008101" cy="329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Conclusiones</a:t>
            </a:r>
            <a:endParaRPr/>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H</a:t>
            </a:r>
            <a:r>
              <a:rPr lang="es-419"/>
              <a:t>emos logrado crear un portafolio de inversión que se basa en análisis detallados y simulaciones precisas. Al utilizar funciones como Rendimiento, Media y Desviación estándar, hemos evaluado cuidadosamente el desempeño diario de cada empresa, permitiendo una evaluación precisa de nuestras inversiones. La implementación de simulaciones del 5% de ganancia y simulación de 1000 días nos ha ayudado a explorar diversos escenarios de inversión, incluyendo acciones extranjeras, brindándonos una perspectiva informada sobre nuestras decisiones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Referencias</a:t>
            </a:r>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457200" rtl="0" algn="l">
              <a:spcBef>
                <a:spcPts val="1200"/>
              </a:spcBef>
              <a:spcAft>
                <a:spcPts val="0"/>
              </a:spcAft>
              <a:buClr>
                <a:schemeClr val="dk1"/>
              </a:buClr>
              <a:buSzPts val="1100"/>
              <a:buFont typeface="Arial"/>
              <a:buNone/>
            </a:pPr>
            <a:r>
              <a:rPr lang="es-419" sz="1500">
                <a:solidFill>
                  <a:schemeClr val="dk1"/>
                </a:solidFill>
              </a:rPr>
              <a:t>Corporation, L. (12 de Septiembre de 2023). </a:t>
            </a:r>
            <a:r>
              <a:rPr i="1" lang="es-419" sz="1500">
                <a:solidFill>
                  <a:schemeClr val="dk1"/>
                </a:solidFill>
              </a:rPr>
              <a:t>Lennar.com</a:t>
            </a:r>
            <a:r>
              <a:rPr lang="es-419" sz="1500">
                <a:solidFill>
                  <a:schemeClr val="dk1"/>
                </a:solidFill>
              </a:rPr>
              <a:t>. Obtenido de </a:t>
            </a:r>
            <a:r>
              <a:rPr lang="es-419" sz="1500" u="sng">
                <a:solidFill>
                  <a:schemeClr val="hlink"/>
                </a:solidFill>
                <a:hlinkClick r:id="rId3"/>
              </a:rPr>
              <a:t>https://www.lennar.com</a:t>
            </a:r>
            <a:r>
              <a:rPr lang="es-419" sz="1500">
                <a:solidFill>
                  <a:schemeClr val="dk1"/>
                </a:solidFill>
              </a:rPr>
              <a:t> </a:t>
            </a:r>
            <a:endParaRPr sz="1500">
              <a:solidFill>
                <a:schemeClr val="dk1"/>
              </a:solidFill>
            </a:endParaRPr>
          </a:p>
          <a:p>
            <a:pPr indent="-457200" lvl="0" marL="457200" rtl="0" algn="l">
              <a:spcBef>
                <a:spcPts val="1200"/>
              </a:spcBef>
              <a:spcAft>
                <a:spcPts val="0"/>
              </a:spcAft>
              <a:buClr>
                <a:schemeClr val="dk1"/>
              </a:buClr>
              <a:buSzPts val="1100"/>
              <a:buFont typeface="Arial"/>
              <a:buNone/>
            </a:pPr>
            <a:r>
              <a:rPr lang="es-419" sz="1500">
                <a:solidFill>
                  <a:schemeClr val="dk1"/>
                </a:solidFill>
              </a:rPr>
              <a:t>Hochtief. (22 de Octubre de 2023). </a:t>
            </a:r>
            <a:r>
              <a:rPr i="1" lang="es-419" sz="1500">
                <a:solidFill>
                  <a:schemeClr val="dk1"/>
                </a:solidFill>
              </a:rPr>
              <a:t>hochtief.de</a:t>
            </a:r>
            <a:r>
              <a:rPr lang="es-419" sz="1500">
                <a:solidFill>
                  <a:schemeClr val="dk1"/>
                </a:solidFill>
              </a:rPr>
              <a:t>. Obtenido de </a:t>
            </a:r>
            <a:r>
              <a:rPr lang="es-419" sz="1500" u="sng">
                <a:solidFill>
                  <a:schemeClr val="hlink"/>
                </a:solidFill>
                <a:hlinkClick r:id="rId4"/>
              </a:rPr>
              <a:t>https://www.hochtief.de/we-build-berlin</a:t>
            </a:r>
            <a:r>
              <a:rPr lang="es-419" sz="1500">
                <a:solidFill>
                  <a:schemeClr val="dk1"/>
                </a:solidFill>
              </a:rPr>
              <a:t> </a:t>
            </a:r>
            <a:endParaRPr sz="1500">
              <a:solidFill>
                <a:schemeClr val="dk1"/>
              </a:solidFill>
            </a:endParaRPr>
          </a:p>
          <a:p>
            <a:pPr indent="-457200" lvl="0" marL="457200" rtl="0" algn="l">
              <a:spcBef>
                <a:spcPts val="1200"/>
              </a:spcBef>
              <a:spcAft>
                <a:spcPts val="0"/>
              </a:spcAft>
              <a:buClr>
                <a:schemeClr val="dk1"/>
              </a:buClr>
              <a:buSzPts val="1100"/>
              <a:buFont typeface="Arial"/>
              <a:buNone/>
            </a:pPr>
            <a:r>
              <a:rPr lang="es-419" sz="1500">
                <a:solidFill>
                  <a:schemeClr val="dk1"/>
                </a:solidFill>
              </a:rPr>
              <a:t>Horton, D. (12 de Octubre de 2023). </a:t>
            </a:r>
            <a:r>
              <a:rPr i="1" lang="es-419" sz="1500">
                <a:solidFill>
                  <a:schemeClr val="dk1"/>
                </a:solidFill>
              </a:rPr>
              <a:t>drhorton</a:t>
            </a:r>
            <a:r>
              <a:rPr lang="es-419" sz="1500">
                <a:solidFill>
                  <a:schemeClr val="dk1"/>
                </a:solidFill>
              </a:rPr>
              <a:t>. Obtenido de </a:t>
            </a:r>
            <a:r>
              <a:rPr lang="es-419" sz="1500" u="sng">
                <a:solidFill>
                  <a:schemeClr val="hlink"/>
                </a:solidFill>
                <a:hlinkClick r:id="rId5"/>
              </a:rPr>
              <a:t>https://www.drhorton.com</a:t>
            </a:r>
            <a:r>
              <a:rPr lang="es-419" sz="1500">
                <a:solidFill>
                  <a:schemeClr val="dk1"/>
                </a:solidFill>
              </a:rPr>
              <a:t> </a:t>
            </a:r>
            <a:endParaRPr sz="1500">
              <a:solidFill>
                <a:schemeClr val="dk1"/>
              </a:solidFill>
            </a:endParaRPr>
          </a:p>
          <a:p>
            <a:pPr indent="-457200" lvl="0" marL="457200" rtl="0" algn="l">
              <a:spcBef>
                <a:spcPts val="1200"/>
              </a:spcBef>
              <a:spcAft>
                <a:spcPts val="0"/>
              </a:spcAft>
              <a:buNone/>
            </a:pPr>
            <a:r>
              <a:rPr lang="es-419" sz="1500">
                <a:solidFill>
                  <a:schemeClr val="dk1"/>
                </a:solidFill>
              </a:rPr>
              <a:t>SA, V. (14 de Octubre de 2023). </a:t>
            </a:r>
            <a:r>
              <a:rPr i="1" lang="es-419" sz="1500">
                <a:solidFill>
                  <a:schemeClr val="dk1"/>
                </a:solidFill>
              </a:rPr>
              <a:t>Vinci Projects</a:t>
            </a:r>
            <a:r>
              <a:rPr lang="es-419" sz="1500">
                <a:solidFill>
                  <a:schemeClr val="dk1"/>
                </a:solidFill>
              </a:rPr>
              <a:t>. Obtenido de </a:t>
            </a:r>
            <a:r>
              <a:rPr lang="es-419" sz="1500" u="sng">
                <a:solidFill>
                  <a:schemeClr val="hlink"/>
                </a:solidFill>
                <a:hlinkClick r:id="rId6"/>
              </a:rPr>
              <a:t>https://www.vinci-construction-projets.com/es/la-empresa/quienes-somos/</a:t>
            </a:r>
            <a:endParaRPr sz="1500">
              <a:solidFill>
                <a:schemeClr val="dk1"/>
              </a:solidFill>
            </a:endParaRPr>
          </a:p>
          <a:p>
            <a:pPr indent="-457200" lvl="0" marL="457200" rtl="0" algn="l">
              <a:spcBef>
                <a:spcPts val="1200"/>
              </a:spcBef>
              <a:spcAft>
                <a:spcPts val="0"/>
              </a:spcAft>
              <a:buClr>
                <a:schemeClr val="dk1"/>
              </a:buClr>
              <a:buSzPts val="1100"/>
              <a:buFont typeface="Arial"/>
              <a:buNone/>
            </a:pPr>
            <a:r>
              <a:rPr lang="es-419" sz="1500" u="sng">
                <a:solidFill>
                  <a:schemeClr val="hlink"/>
                </a:solidFill>
                <a:hlinkClick r:id="rId7"/>
              </a:rPr>
              <a:t>https://www.diarioestrategia.cl/images/showid/3323414</a:t>
            </a:r>
            <a:r>
              <a:rPr lang="es-419" sz="1500">
                <a:solidFill>
                  <a:schemeClr val="dk1"/>
                </a:solidFill>
              </a:rPr>
              <a:t> </a:t>
            </a:r>
            <a:endParaRPr sz="1500">
              <a:solidFill>
                <a:schemeClr val="dk1"/>
              </a:solidFill>
            </a:endParaRPr>
          </a:p>
          <a:p>
            <a:pPr indent="0" lvl="0" marL="0" rtl="0" algn="l">
              <a:spcBef>
                <a:spcPts val="1200"/>
              </a:spcBef>
              <a:spcAft>
                <a:spcPts val="0"/>
              </a:spcAft>
              <a:buClr>
                <a:schemeClr val="dk1"/>
              </a:buClr>
              <a:buSzPts val="1100"/>
              <a:buFont typeface="Arial"/>
              <a:buNone/>
            </a:pPr>
            <a:r>
              <a:rPr lang="es-419" sz="1100">
                <a:solidFill>
                  <a:schemeClr val="dk1"/>
                </a:solidFill>
              </a:rPr>
              <a:t> </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Contexto del </a:t>
            </a:r>
            <a:r>
              <a:rPr lang="es-419"/>
              <a:t>proyecto</a:t>
            </a:r>
            <a:r>
              <a:rPr lang="es-419"/>
              <a:t>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Somos una empresa de </a:t>
            </a:r>
            <a:r>
              <a:rPr lang="es-419"/>
              <a:t>construcción</a:t>
            </a:r>
            <a:r>
              <a:rPr lang="es-419"/>
              <a:t> la cual nos </a:t>
            </a:r>
            <a:r>
              <a:rPr lang="es-419"/>
              <a:t>solicitó</a:t>
            </a:r>
            <a:r>
              <a:rPr lang="es-419"/>
              <a:t> un </a:t>
            </a:r>
            <a:r>
              <a:rPr lang="es-419"/>
              <a:t>inversionista</a:t>
            </a:r>
            <a:r>
              <a:rPr lang="es-419"/>
              <a:t> que </a:t>
            </a:r>
            <a:r>
              <a:rPr lang="es-419"/>
              <a:t>analiza</a:t>
            </a:r>
            <a:r>
              <a:rPr lang="es-419"/>
              <a:t> a las </a:t>
            </a:r>
            <a:r>
              <a:rPr lang="es-419"/>
              <a:t>principales</a:t>
            </a:r>
            <a:r>
              <a:rPr lang="es-419"/>
              <a:t> empresas para conocer que empresa </a:t>
            </a:r>
            <a:r>
              <a:rPr lang="es-419"/>
              <a:t>está</a:t>
            </a:r>
            <a:r>
              <a:rPr lang="es-419"/>
              <a:t> </a:t>
            </a:r>
            <a:r>
              <a:rPr lang="es-419"/>
              <a:t>vulnerable</a:t>
            </a:r>
            <a:r>
              <a:rPr lang="es-419"/>
              <a:t>  </a:t>
            </a:r>
            <a:r>
              <a:rPr lang="es-419"/>
              <a:t>económicamente</a:t>
            </a:r>
            <a:r>
              <a:rPr lang="es-419"/>
              <a:t> para poder </a:t>
            </a:r>
            <a:r>
              <a:rPr lang="es-419"/>
              <a:t>negociar</a:t>
            </a:r>
            <a:r>
              <a:rPr lang="es-419"/>
              <a:t> propiedades a bajo costo. </a:t>
            </a:r>
            <a:endParaRPr/>
          </a:p>
        </p:txBody>
      </p:sp>
      <p:pic>
        <p:nvPicPr>
          <p:cNvPr id="63" name="Google Shape;63;p14"/>
          <p:cNvPicPr preferRelativeResize="0"/>
          <p:nvPr/>
        </p:nvPicPr>
        <p:blipFill>
          <a:blip r:embed="rId3">
            <a:alphaModFix/>
          </a:blip>
          <a:stretch>
            <a:fillRect/>
          </a:stretch>
        </p:blipFill>
        <p:spPr>
          <a:xfrm>
            <a:off x="3636100" y="2516700"/>
            <a:ext cx="5681774" cy="2840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Vinci SA</a:t>
            </a:r>
            <a:endParaRPr/>
          </a:p>
        </p:txBody>
      </p:sp>
      <p:pic>
        <p:nvPicPr>
          <p:cNvPr id="69" name="Google Shape;69;p15"/>
          <p:cNvPicPr preferRelativeResize="0"/>
          <p:nvPr/>
        </p:nvPicPr>
        <p:blipFill>
          <a:blip r:embed="rId3">
            <a:alphaModFix/>
          </a:blip>
          <a:stretch>
            <a:fillRect/>
          </a:stretch>
        </p:blipFill>
        <p:spPr>
          <a:xfrm>
            <a:off x="4458175" y="62550"/>
            <a:ext cx="3898074" cy="2676651"/>
          </a:xfrm>
          <a:prstGeom prst="rect">
            <a:avLst/>
          </a:prstGeom>
          <a:noFill/>
          <a:ln>
            <a:noFill/>
          </a:ln>
        </p:spPr>
      </p:pic>
      <p:pic>
        <p:nvPicPr>
          <p:cNvPr id="70" name="Google Shape;70;p15"/>
          <p:cNvPicPr preferRelativeResize="0"/>
          <p:nvPr/>
        </p:nvPicPr>
        <p:blipFill>
          <a:blip r:embed="rId4">
            <a:alphaModFix/>
          </a:blip>
          <a:stretch>
            <a:fillRect/>
          </a:stretch>
        </p:blipFill>
        <p:spPr>
          <a:xfrm>
            <a:off x="177600" y="3460363"/>
            <a:ext cx="3048000" cy="819150"/>
          </a:xfrm>
          <a:prstGeom prst="rect">
            <a:avLst/>
          </a:prstGeom>
          <a:noFill/>
          <a:ln>
            <a:noFill/>
          </a:ln>
        </p:spPr>
      </p:pic>
      <p:sp>
        <p:nvSpPr>
          <p:cNvPr id="71" name="Google Shape;71;p15"/>
          <p:cNvSpPr txBox="1"/>
          <p:nvPr/>
        </p:nvSpPr>
        <p:spPr>
          <a:xfrm>
            <a:off x="311700" y="1017725"/>
            <a:ext cx="3137100" cy="19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chemeClr val="dk1"/>
                </a:solidFill>
                <a:highlight>
                  <a:srgbClr val="FFFFFF"/>
                </a:highlight>
              </a:rPr>
              <a:t>Vinci es un grupo industrial francés especializado en la construcción de edificios, grandes obras, infraestructuras de transporte, carreteras, autopistas, etc. Es uno de los mayores operadores de concesiones del mundo.</a:t>
            </a:r>
            <a:endParaRPr sz="1700">
              <a:solidFill>
                <a:schemeClr val="dk1"/>
              </a:solidFill>
            </a:endParaRPr>
          </a:p>
        </p:txBody>
      </p:sp>
      <p:pic>
        <p:nvPicPr>
          <p:cNvPr id="72" name="Google Shape;72;p15"/>
          <p:cNvPicPr preferRelativeResize="0"/>
          <p:nvPr/>
        </p:nvPicPr>
        <p:blipFill>
          <a:blip r:embed="rId5">
            <a:alphaModFix/>
          </a:blip>
          <a:stretch>
            <a:fillRect/>
          </a:stretch>
        </p:blipFill>
        <p:spPr>
          <a:xfrm>
            <a:off x="4601075" y="2835075"/>
            <a:ext cx="3612275" cy="2308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D.R Horton</a:t>
            </a:r>
            <a:endParaRPr/>
          </a:p>
        </p:txBody>
      </p:sp>
      <p:pic>
        <p:nvPicPr>
          <p:cNvPr id="78" name="Google Shape;78;p16"/>
          <p:cNvPicPr preferRelativeResize="0"/>
          <p:nvPr/>
        </p:nvPicPr>
        <p:blipFill>
          <a:blip r:embed="rId3">
            <a:alphaModFix/>
          </a:blip>
          <a:stretch>
            <a:fillRect/>
          </a:stretch>
        </p:blipFill>
        <p:spPr>
          <a:xfrm>
            <a:off x="359663" y="2691600"/>
            <a:ext cx="3041175" cy="1774019"/>
          </a:xfrm>
          <a:prstGeom prst="rect">
            <a:avLst/>
          </a:prstGeom>
          <a:noFill/>
          <a:ln>
            <a:noFill/>
          </a:ln>
        </p:spPr>
      </p:pic>
      <p:sp>
        <p:nvSpPr>
          <p:cNvPr id="79" name="Google Shape;79;p16"/>
          <p:cNvSpPr txBox="1"/>
          <p:nvPr/>
        </p:nvSpPr>
        <p:spPr>
          <a:xfrm>
            <a:off x="311700" y="1130950"/>
            <a:ext cx="3137100" cy="17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chemeClr val="dk1"/>
                </a:solidFill>
                <a:highlight>
                  <a:srgbClr val="FFFFFF"/>
                </a:highlight>
              </a:rPr>
              <a:t>Es una empresa de construcción de viviendas constituida en Delaware y con sede en Arlington, Texas. Desde 2002, la empresa ha sido la mayor constructora de viviendas por volumen de los Estados Unidos.</a:t>
            </a:r>
            <a:endParaRPr sz="1700">
              <a:solidFill>
                <a:schemeClr val="dk1"/>
              </a:solidFill>
            </a:endParaRPr>
          </a:p>
        </p:txBody>
      </p:sp>
      <p:pic>
        <p:nvPicPr>
          <p:cNvPr id="80" name="Google Shape;80;p16"/>
          <p:cNvPicPr preferRelativeResize="0"/>
          <p:nvPr/>
        </p:nvPicPr>
        <p:blipFill>
          <a:blip r:embed="rId4">
            <a:alphaModFix/>
          </a:blip>
          <a:stretch>
            <a:fillRect/>
          </a:stretch>
        </p:blipFill>
        <p:spPr>
          <a:xfrm>
            <a:off x="4518738" y="445025"/>
            <a:ext cx="4051037" cy="2246575"/>
          </a:xfrm>
          <a:prstGeom prst="rect">
            <a:avLst/>
          </a:prstGeom>
          <a:noFill/>
          <a:ln>
            <a:noFill/>
          </a:ln>
        </p:spPr>
      </p:pic>
      <p:pic>
        <p:nvPicPr>
          <p:cNvPr id="81" name="Google Shape;81;p16"/>
          <p:cNvPicPr preferRelativeResize="0"/>
          <p:nvPr/>
        </p:nvPicPr>
        <p:blipFill>
          <a:blip r:embed="rId5">
            <a:alphaModFix/>
          </a:blip>
          <a:stretch>
            <a:fillRect/>
          </a:stretch>
        </p:blipFill>
        <p:spPr>
          <a:xfrm>
            <a:off x="4942463" y="2904850"/>
            <a:ext cx="3203600" cy="210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Hochtief</a:t>
            </a:r>
            <a:endParaRPr/>
          </a:p>
        </p:txBody>
      </p:sp>
      <p:sp>
        <p:nvSpPr>
          <p:cNvPr id="87" name="Google Shape;87;p17"/>
          <p:cNvSpPr txBox="1"/>
          <p:nvPr/>
        </p:nvSpPr>
        <p:spPr>
          <a:xfrm>
            <a:off x="208875" y="1261875"/>
            <a:ext cx="31371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chemeClr val="dk1"/>
                </a:solidFill>
                <a:highlight>
                  <a:srgbClr val="FFFFFF"/>
                </a:highlight>
              </a:rPr>
              <a:t>Como grupo de infraestructura de base amplia centrado en los mercados desarrollados, tienen un perfil comercial atractivo y equilibrado. Está posicionada en los campos de alta tecnología, transición energética e infraestructura sostenible.</a:t>
            </a:r>
            <a:endParaRPr sz="1700">
              <a:solidFill>
                <a:schemeClr val="dk1"/>
              </a:solidFill>
            </a:endParaRPr>
          </a:p>
        </p:txBody>
      </p:sp>
      <p:pic>
        <p:nvPicPr>
          <p:cNvPr id="88" name="Google Shape;88;p17"/>
          <p:cNvPicPr preferRelativeResize="0"/>
          <p:nvPr/>
        </p:nvPicPr>
        <p:blipFill>
          <a:blip r:embed="rId3">
            <a:alphaModFix/>
          </a:blip>
          <a:stretch>
            <a:fillRect/>
          </a:stretch>
        </p:blipFill>
        <p:spPr>
          <a:xfrm>
            <a:off x="152400" y="3352875"/>
            <a:ext cx="3137100" cy="1085012"/>
          </a:xfrm>
          <a:prstGeom prst="rect">
            <a:avLst/>
          </a:prstGeom>
          <a:noFill/>
          <a:ln>
            <a:noFill/>
          </a:ln>
        </p:spPr>
      </p:pic>
      <p:pic>
        <p:nvPicPr>
          <p:cNvPr id="89" name="Google Shape;89;p17"/>
          <p:cNvPicPr preferRelativeResize="0"/>
          <p:nvPr/>
        </p:nvPicPr>
        <p:blipFill>
          <a:blip r:embed="rId4">
            <a:alphaModFix/>
          </a:blip>
          <a:stretch>
            <a:fillRect/>
          </a:stretch>
        </p:blipFill>
        <p:spPr>
          <a:xfrm>
            <a:off x="3913800" y="292675"/>
            <a:ext cx="4841349" cy="2376775"/>
          </a:xfrm>
          <a:prstGeom prst="rect">
            <a:avLst/>
          </a:prstGeom>
          <a:noFill/>
          <a:ln>
            <a:noFill/>
          </a:ln>
        </p:spPr>
      </p:pic>
      <p:pic>
        <p:nvPicPr>
          <p:cNvPr id="90" name="Google Shape;90;p17"/>
          <p:cNvPicPr preferRelativeResize="0"/>
          <p:nvPr/>
        </p:nvPicPr>
        <p:blipFill>
          <a:blip r:embed="rId5">
            <a:alphaModFix/>
          </a:blip>
          <a:stretch>
            <a:fillRect/>
          </a:stretch>
        </p:blipFill>
        <p:spPr>
          <a:xfrm>
            <a:off x="4393075" y="2887525"/>
            <a:ext cx="3882801" cy="2126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Lennar Corporation</a:t>
            </a:r>
            <a:endParaRPr/>
          </a:p>
        </p:txBody>
      </p:sp>
      <p:sp>
        <p:nvSpPr>
          <p:cNvPr id="96" name="Google Shape;96;p18"/>
          <p:cNvSpPr txBox="1"/>
          <p:nvPr/>
        </p:nvSpPr>
        <p:spPr>
          <a:xfrm>
            <a:off x="311700" y="1017725"/>
            <a:ext cx="31371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500">
                <a:solidFill>
                  <a:schemeClr val="dk1"/>
                </a:solidFill>
                <a:highlight>
                  <a:srgbClr val="FFFFFF"/>
                </a:highlight>
              </a:rPr>
              <a:t>Desde 1954 ha sido una empresa de construcción de viviendas con sede en Florida. Es la segunda empresa de construcción más grande de los Estados Unidos según el número de viviendas vendidas.</a:t>
            </a:r>
            <a:endParaRPr sz="1700">
              <a:solidFill>
                <a:schemeClr val="dk1"/>
              </a:solidFill>
            </a:endParaRPr>
          </a:p>
        </p:txBody>
      </p:sp>
      <p:pic>
        <p:nvPicPr>
          <p:cNvPr id="97" name="Google Shape;97;p18"/>
          <p:cNvPicPr preferRelativeResize="0"/>
          <p:nvPr/>
        </p:nvPicPr>
        <p:blipFill>
          <a:blip r:embed="rId3">
            <a:alphaModFix/>
          </a:blip>
          <a:stretch>
            <a:fillRect/>
          </a:stretch>
        </p:blipFill>
        <p:spPr>
          <a:xfrm>
            <a:off x="311700" y="3184900"/>
            <a:ext cx="2752301" cy="1548175"/>
          </a:xfrm>
          <a:prstGeom prst="rect">
            <a:avLst/>
          </a:prstGeom>
          <a:noFill/>
          <a:ln>
            <a:noFill/>
          </a:ln>
        </p:spPr>
      </p:pic>
      <p:pic>
        <p:nvPicPr>
          <p:cNvPr id="98" name="Google Shape;98;p18"/>
          <p:cNvPicPr preferRelativeResize="0"/>
          <p:nvPr/>
        </p:nvPicPr>
        <p:blipFill>
          <a:blip r:embed="rId4">
            <a:alphaModFix/>
          </a:blip>
          <a:stretch>
            <a:fillRect/>
          </a:stretch>
        </p:blipFill>
        <p:spPr>
          <a:xfrm>
            <a:off x="4373925" y="2824699"/>
            <a:ext cx="4027025" cy="2268575"/>
          </a:xfrm>
          <a:prstGeom prst="rect">
            <a:avLst/>
          </a:prstGeom>
          <a:noFill/>
          <a:ln>
            <a:noFill/>
          </a:ln>
        </p:spPr>
      </p:pic>
      <p:pic>
        <p:nvPicPr>
          <p:cNvPr id="99" name="Google Shape;99;p18"/>
          <p:cNvPicPr preferRelativeResize="0"/>
          <p:nvPr/>
        </p:nvPicPr>
        <p:blipFill>
          <a:blip r:embed="rId5">
            <a:alphaModFix/>
          </a:blip>
          <a:stretch>
            <a:fillRect/>
          </a:stretch>
        </p:blipFill>
        <p:spPr>
          <a:xfrm>
            <a:off x="3448800" y="445025"/>
            <a:ext cx="5645773" cy="21598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Objetivo general</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Desarrollar un portafolio de inversión basado en simulación matemática, que analice las inversiones en cuatro empresas del sector de construcción de viviendas y centros comerciales, evaluando su rendimiento diario a través de una función de rendimiento y analizando los ingresos generados a partir de las acciones en empresas extranjeras.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Objetivos específicos</a:t>
            </a:r>
            <a:endParaRPr/>
          </a:p>
        </p:txBody>
      </p:sp>
      <p:sp>
        <p:nvSpPr>
          <p:cNvPr id="111" name="Google Shape;111;p20"/>
          <p:cNvSpPr txBox="1"/>
          <p:nvPr>
            <p:ph idx="1" type="body"/>
          </p:nvPr>
        </p:nvSpPr>
        <p:spPr>
          <a:xfrm>
            <a:off x="311700" y="1152475"/>
            <a:ext cx="8520600" cy="3908400"/>
          </a:xfrm>
          <a:prstGeom prst="rect">
            <a:avLst/>
          </a:prstGeom>
        </p:spPr>
        <p:txBody>
          <a:bodyPr anchorCtr="0" anchor="t" bIns="91425" lIns="91425" spcFirstLastPara="1" rIns="91425" wrap="square" tIns="91425">
            <a:normAutofit/>
          </a:bodyPr>
          <a:lstStyle/>
          <a:p>
            <a:pPr indent="-370325" lvl="0" marL="457200" rtl="0" algn="l">
              <a:spcBef>
                <a:spcPts val="0"/>
              </a:spcBef>
              <a:spcAft>
                <a:spcPts val="0"/>
              </a:spcAft>
              <a:buSzPts val="2232"/>
              <a:buChar char="●"/>
            </a:pPr>
            <a:r>
              <a:rPr lang="es-419" sz="2231"/>
              <a:t> </a:t>
            </a:r>
            <a:r>
              <a:rPr lang="es-419" sz="1831"/>
              <a:t>Análisis de Empresas: Investigar y analizar el desempeño histórico de las cuatro empresas del sector de construcción de viviendas y centros comerciales, identificando patrones y tendencias que ayuden a tomar decisiones informadas.</a:t>
            </a:r>
            <a:endParaRPr sz="1831"/>
          </a:p>
          <a:p>
            <a:pPr indent="-344925" lvl="0" marL="457200" rtl="0" algn="l">
              <a:spcBef>
                <a:spcPts val="0"/>
              </a:spcBef>
              <a:spcAft>
                <a:spcPts val="0"/>
              </a:spcAft>
              <a:buSzPts val="1832"/>
              <a:buChar char="●"/>
            </a:pPr>
            <a:r>
              <a:rPr lang="es-419" sz="1831"/>
              <a:t>Selección de Empresas Extranjeras: Identificar y seleccionar empresas extranjeras en las que invertir, considerando su estabilidad financiera, proyecciones de crecimiento y relevancia en el mercado internacional.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Objetivos específicos</a:t>
            </a:r>
            <a:endParaRPr/>
          </a:p>
        </p:txBody>
      </p:sp>
      <p:sp>
        <p:nvSpPr>
          <p:cNvPr id="117" name="Google Shape;117;p21"/>
          <p:cNvSpPr txBox="1"/>
          <p:nvPr>
            <p:ph idx="1" type="body"/>
          </p:nvPr>
        </p:nvSpPr>
        <p:spPr>
          <a:xfrm>
            <a:off x="311700" y="1152475"/>
            <a:ext cx="8520600" cy="3908400"/>
          </a:xfrm>
          <a:prstGeom prst="rect">
            <a:avLst/>
          </a:prstGeom>
        </p:spPr>
        <p:txBody>
          <a:bodyPr anchorCtr="0" anchor="t" bIns="91425" lIns="91425" spcFirstLastPara="1" rIns="91425" wrap="square" tIns="91425">
            <a:normAutofit fontScale="92500" lnSpcReduction="20000"/>
          </a:bodyPr>
          <a:lstStyle/>
          <a:p>
            <a:pPr indent="-351948" lvl="0" marL="457200" rtl="0" algn="l">
              <a:spcBef>
                <a:spcPts val="0"/>
              </a:spcBef>
              <a:spcAft>
                <a:spcPts val="0"/>
              </a:spcAft>
              <a:buSzPct val="100000"/>
              <a:buChar char="●"/>
            </a:pPr>
            <a:r>
              <a:rPr lang="es-419" sz="2100"/>
              <a:t>Uso de la función</a:t>
            </a:r>
            <a:r>
              <a:rPr lang="es-419" sz="2100"/>
              <a:t> de Rendimiento, y sus características estadísticas: Evaluar las funciones que muestren el desempeño diario de cada empresa en el portafolio, permitiendo así una evaluación precisa del rendimiento de las inversiones y la descripción de las estadísticas.</a:t>
            </a:r>
            <a:endParaRPr sz="2100"/>
          </a:p>
          <a:p>
            <a:pPr indent="-351948" lvl="0" marL="457200" rtl="0" algn="l">
              <a:spcBef>
                <a:spcPts val="0"/>
              </a:spcBef>
              <a:spcAft>
                <a:spcPts val="0"/>
              </a:spcAft>
              <a:buSzPct val="100000"/>
              <a:buChar char="●"/>
            </a:pPr>
            <a:r>
              <a:rPr lang="es-419" sz="2100"/>
              <a:t>Simulación: Implementar simulaciones de ganancia del 5% para evaluar diferentes escenarios de inversión y las acciones extranjeras y una simulación de 1000 días.</a:t>
            </a:r>
            <a:endParaRPr sz="2100"/>
          </a:p>
          <a:p>
            <a:pPr indent="-351948" lvl="0" marL="457200" rtl="0" algn="l">
              <a:spcBef>
                <a:spcPts val="0"/>
              </a:spcBef>
              <a:spcAft>
                <a:spcPts val="0"/>
              </a:spcAft>
              <a:buSzPct val="100000"/>
              <a:buChar char="●"/>
            </a:pPr>
            <a:r>
              <a:rPr lang="es-419" sz="2100"/>
              <a:t>Visualización del Portafolio: Crear visualizaciones para representar el rendimiento diario de cada empresa, así como la media y su desviación estándar facilitando la comprensión de los resultados obtenidos para visualizar la empresa en cuál nos conviene invertir.</a:t>
            </a:r>
            <a:endParaRPr sz="2100"/>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